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Anton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Bold" panose="02000000000000000000" charset="0"/>
      <p:regular r:id="rId35"/>
    </p:embeddedFont>
    <p:embeddedFont>
      <p:font typeface="Roboto Italic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1926200" y="0"/>
            <a:ext cx="6377667" cy="10287000"/>
          </a:xfrm>
          <a:custGeom>
            <a:avLst/>
            <a:gdLst/>
            <a:ahLst/>
            <a:cxnLst/>
            <a:rect l="l" t="t" r="r" b="b"/>
            <a:pathLst>
              <a:path w="6377667" h="10287000">
                <a:moveTo>
                  <a:pt x="0" y="0"/>
                </a:moveTo>
                <a:lnTo>
                  <a:pt x="6377667" y="0"/>
                </a:lnTo>
                <a:lnTo>
                  <a:pt x="637766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7210" t="-22353" r="-59003"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5577902" y="732811"/>
            <a:ext cx="0" cy="453182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680399" y="3732005"/>
            <a:ext cx="10055300" cy="269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Les mobilités électriques à l’échelle d’un territoire : approches méthodologiques et études de cas.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308880" y="8760387"/>
            <a:ext cx="3612308" cy="995825"/>
            <a:chOff x="0" y="0"/>
            <a:chExt cx="951390" cy="262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1390" cy="262275"/>
            </a:xfrm>
            <a:custGeom>
              <a:avLst/>
              <a:gdLst/>
              <a:ahLst/>
              <a:cxnLst/>
              <a:rect l="l" t="t" r="r" b="b"/>
              <a:pathLst>
                <a:path w="951390" h="262275">
                  <a:moveTo>
                    <a:pt x="0" y="0"/>
                  </a:moveTo>
                  <a:lnTo>
                    <a:pt x="951390" y="0"/>
                  </a:lnTo>
                  <a:lnTo>
                    <a:pt x="951390" y="262275"/>
                  </a:lnTo>
                  <a:lnTo>
                    <a:pt x="0" y="262275"/>
                  </a:lnTo>
                  <a:close/>
                </a:path>
              </a:pathLst>
            </a:custGeom>
            <a:solidFill>
              <a:srgbClr val="F8F8F8">
                <a:alpha val="4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51390" cy="300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308880" y="8760387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6"/>
                </a:lnTo>
                <a:lnTo>
                  <a:pt x="0" y="995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9482" y="574429"/>
            <a:ext cx="3792549" cy="68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3"/>
              </a:lnSpc>
              <a:spcBef>
                <a:spcPct val="0"/>
              </a:spcBef>
            </a:pPr>
            <a:r>
              <a:rPr lang="en-US" sz="3938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Vendredi 23 mai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15693" y="602056"/>
            <a:ext cx="3652107" cy="655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13"/>
              </a:lnSpc>
              <a:spcBef>
                <a:spcPct val="0"/>
              </a:spcBef>
            </a:pPr>
            <a:r>
              <a:rPr lang="en-US" sz="3938" b="1" dirty="0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8h30 - 17h30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88164" y="6957212"/>
            <a:ext cx="5747536" cy="47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i="1">
                <a:solidFill>
                  <a:srgbClr val="2A2E46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Orangerie du Château de Sassenage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16690" y="8953378"/>
            <a:ext cx="122731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2A2E46"/>
                </a:solidFill>
                <a:latin typeface="Roboto"/>
                <a:ea typeface="Roboto"/>
                <a:cs typeface="Roboto"/>
                <a:sym typeface="Roboto"/>
              </a:rPr>
              <a:t>Programme :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231" y="8236289"/>
            <a:ext cx="1817026" cy="18170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Vieillissement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des batteries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FC899C2-948B-4104-98DE-86EA56B1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66" y="1973027"/>
            <a:ext cx="1396760" cy="13967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7B8FBF1-9DE2-413A-A729-51ED3B330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5230" y="1866900"/>
            <a:ext cx="1396761" cy="1396761"/>
          </a:xfrm>
          <a:prstGeom prst="rect">
            <a:avLst/>
          </a:prstGeom>
        </p:spPr>
      </p:pic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0DB9C75B-A106-4B42-8D43-2F96B83F0E1F}"/>
              </a:ext>
            </a:extLst>
          </p:cNvPr>
          <p:cNvSpPr txBox="1">
            <a:spLocks/>
          </p:cNvSpPr>
          <p:nvPr/>
        </p:nvSpPr>
        <p:spPr bwMode="auto">
          <a:xfrm>
            <a:off x="3972851" y="3369787"/>
            <a:ext cx="456871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200" dirty="0"/>
              <a:t>Vieillissement en cyclage</a:t>
            </a:r>
          </a:p>
          <a:p>
            <a:pPr marL="0" indent="0" algn="ctr">
              <a:buFont typeface="Arial" charset="0"/>
              <a:buNone/>
            </a:pPr>
            <a:endParaRPr lang="fr-FR" sz="3200" dirty="0"/>
          </a:p>
          <a:p>
            <a:r>
              <a:rPr lang="fr-FR" sz="3200" dirty="0"/>
              <a:t>Energie utilisée</a:t>
            </a:r>
          </a:p>
          <a:p>
            <a:r>
              <a:rPr lang="fr-FR" sz="3200" dirty="0"/>
              <a:t>Profondeur de décharge (</a:t>
            </a:r>
            <a:r>
              <a:rPr lang="fr-FR" sz="3200" dirty="0" err="1"/>
              <a:t>SoC</a:t>
            </a:r>
            <a:r>
              <a:rPr lang="fr-FR" sz="3200" baseline="-25000" dirty="0" err="1"/>
              <a:t>max</a:t>
            </a:r>
            <a:r>
              <a:rPr lang="fr-FR" sz="3200" dirty="0"/>
              <a:t> – </a:t>
            </a:r>
            <a:r>
              <a:rPr lang="fr-FR" sz="3200" dirty="0" err="1"/>
              <a:t>SoC</a:t>
            </a:r>
            <a:r>
              <a:rPr lang="fr-FR" sz="3200" baseline="-25000" dirty="0" err="1"/>
              <a:t>min</a:t>
            </a:r>
            <a:r>
              <a:rPr lang="fr-FR" sz="3200" dirty="0"/>
              <a:t>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7D8D1A-7860-4877-AA62-68EDF86455EA}"/>
              </a:ext>
            </a:extLst>
          </p:cNvPr>
          <p:cNvSpPr txBox="1"/>
          <p:nvPr/>
        </p:nvSpPr>
        <p:spPr>
          <a:xfrm>
            <a:off x="9677400" y="3263660"/>
            <a:ext cx="6096000" cy="350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6000"/>
              </a:lnSpc>
              <a:spcBef>
                <a:spcPts val="700"/>
              </a:spcBef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Vieillissement calendaire</a:t>
            </a:r>
          </a:p>
          <a:p>
            <a:pPr algn="ctr" eaLnBrk="1" hangingPunct="1">
              <a:lnSpc>
                <a:spcPct val="126000"/>
              </a:lnSpc>
              <a:spcBef>
                <a:spcPts val="700"/>
              </a:spcBef>
            </a:pPr>
            <a:endParaRPr lang="fr-FR" sz="3200" dirty="0">
              <a:solidFill>
                <a:srgbClr val="000000"/>
              </a:solidFill>
              <a:latin typeface="+mn-lt"/>
            </a:endParaRPr>
          </a:p>
          <a:p>
            <a:pPr marL="457200" indent="-457200" eaLnBrk="1" hangingPunct="1">
              <a:lnSpc>
                <a:spcPct val="126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Durée d’immobilisation</a:t>
            </a:r>
          </a:p>
          <a:p>
            <a:pPr marL="457200" indent="-457200" eaLnBrk="1" hangingPunct="1">
              <a:lnSpc>
                <a:spcPct val="126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Température</a:t>
            </a:r>
          </a:p>
          <a:p>
            <a:pPr marL="457200" indent="-457200" eaLnBrk="1" hangingPunct="1">
              <a:lnSpc>
                <a:spcPct val="126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Niveau de </a:t>
            </a:r>
            <a:r>
              <a:rPr lang="fr-FR" sz="3200" dirty="0" err="1">
                <a:solidFill>
                  <a:srgbClr val="000000"/>
                </a:solidFill>
                <a:latin typeface="+mn-lt"/>
              </a:rPr>
              <a:t>SoC</a:t>
            </a:r>
            <a:endParaRPr lang="fr-FR" sz="3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25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Problème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considéré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937AD9C-77D0-442B-83FD-250A112118DF}"/>
              </a:ext>
            </a:extLst>
          </p:cNvPr>
          <p:cNvSpPr txBox="1">
            <a:spLocks/>
          </p:cNvSpPr>
          <p:nvPr/>
        </p:nvSpPr>
        <p:spPr>
          <a:xfrm>
            <a:off x="4343400" y="2579900"/>
            <a:ext cx="11369641" cy="4966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0070C0"/>
                </a:solidFill>
                <a:sym typeface="Wingdings" panose="05000000000000000000" pitchFamily="2" charset="2"/>
              </a:rPr>
              <a:t>Planifier les périodes d’usage et de chargement d’une flotte de bus électrique pour minimiser le vieillissement des batteries</a:t>
            </a:r>
          </a:p>
          <a:p>
            <a:endParaRPr lang="fr-FR" b="1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fr-FR">
                <a:solidFill>
                  <a:srgbClr val="0070C0"/>
                </a:solidFill>
                <a:sym typeface="Wingdings" panose="05000000000000000000" pitchFamily="2" charset="2"/>
              </a:rPr>
              <a:t>Tournées de véhicules : </a:t>
            </a:r>
            <a:r>
              <a:rPr lang="fr-FR">
                <a:sym typeface="Wingdings" panose="05000000000000000000" pitchFamily="2" charset="2"/>
              </a:rPr>
              <a:t>problème classique très étudié</a:t>
            </a:r>
          </a:p>
          <a:p>
            <a:r>
              <a:rPr lang="fr-FR">
                <a:solidFill>
                  <a:srgbClr val="0070C0"/>
                </a:solidFill>
                <a:sym typeface="Wingdings" panose="05000000000000000000" pitchFamily="2" charset="2"/>
              </a:rPr>
              <a:t>Planification des chargements </a:t>
            </a:r>
            <a:r>
              <a:rPr lang="fr-FR">
                <a:sym typeface="Wingdings" panose="05000000000000000000" pitchFamily="2" charset="2"/>
              </a:rPr>
              <a:t>: problème récent, plusieurs articles</a:t>
            </a:r>
          </a:p>
          <a:p>
            <a:r>
              <a:rPr lang="fr-FR">
                <a:solidFill>
                  <a:srgbClr val="0070C0"/>
                </a:solidFill>
                <a:sym typeface="Wingdings" panose="05000000000000000000" pitchFamily="2" charset="2"/>
              </a:rPr>
              <a:t>Minimiser le vieillissement </a:t>
            </a:r>
            <a:r>
              <a:rPr lang="fr-FR">
                <a:sym typeface="Wingdings" panose="05000000000000000000" pitchFamily="2" charset="2"/>
              </a:rPr>
              <a:t>: problème très récent, très peu d’étude</a:t>
            </a:r>
          </a:p>
          <a:p>
            <a:endParaRPr lang="fr-FR" b="1">
              <a:solidFill>
                <a:srgbClr val="0070C0"/>
              </a:solidFill>
            </a:endParaRPr>
          </a:p>
          <a:p>
            <a:endParaRPr lang="fr-FR"/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96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Problème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considéré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70435BD-277E-4AC0-B41C-43C29504341A}"/>
              </a:ext>
            </a:extLst>
          </p:cNvPr>
          <p:cNvSpPr txBox="1">
            <a:spLocks/>
          </p:cNvSpPr>
          <p:nvPr/>
        </p:nvSpPr>
        <p:spPr>
          <a:xfrm>
            <a:off x="4491317" y="2589926"/>
            <a:ext cx="11369641" cy="4966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Un ensemble de </a:t>
            </a:r>
            <a:r>
              <a:rPr lang="fr-FR" i="1"/>
              <a:t>n</a:t>
            </a:r>
            <a:r>
              <a:rPr lang="fr-FR"/>
              <a:t> trajets</a:t>
            </a:r>
          </a:p>
          <a:p>
            <a:pPr lvl="1"/>
            <a:r>
              <a:rPr lang="fr-FR" sz="3200"/>
              <a:t>Une date de début, une date de fin, consommation d’énergie</a:t>
            </a:r>
          </a:p>
          <a:p>
            <a:pPr lvl="1"/>
            <a:endParaRPr lang="fr-FR" sz="3200"/>
          </a:p>
          <a:p>
            <a:r>
              <a:rPr lang="fr-FR"/>
              <a:t>Une flotte hétérogène de bus électriques</a:t>
            </a:r>
          </a:p>
          <a:p>
            <a:pPr lvl="1"/>
            <a:r>
              <a:rPr lang="fr-FR" sz="3200"/>
              <a:t>Différentes capacités nominales</a:t>
            </a:r>
          </a:p>
          <a:p>
            <a:pPr lvl="1"/>
            <a:r>
              <a:rPr lang="fr-FR" sz="3200"/>
              <a:t>Différents SoH</a:t>
            </a:r>
          </a:p>
          <a:p>
            <a:pPr lvl="1"/>
            <a:endParaRPr lang="fr-FR" sz="3200"/>
          </a:p>
          <a:p>
            <a:r>
              <a:rPr lang="fr-FR"/>
              <a:t>Un seul dépôt avec un seul type de chargeur</a:t>
            </a:r>
          </a:p>
          <a:p>
            <a:endParaRPr lang="fr-FR"/>
          </a:p>
          <a:p>
            <a:r>
              <a:rPr lang="fr-FR"/>
              <a:t>Chargement exclusivement au dépôt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0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Problème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considéré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456EBCB-8E04-4492-B159-2426FAC57F34}"/>
              </a:ext>
            </a:extLst>
          </p:cNvPr>
          <p:cNvSpPr txBox="1">
            <a:spLocks/>
          </p:cNvSpPr>
          <p:nvPr/>
        </p:nvSpPr>
        <p:spPr>
          <a:xfrm>
            <a:off x="4114800" y="3467100"/>
            <a:ext cx="11369641" cy="4966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Trajets pré-affectés au bus</a:t>
            </a:r>
          </a:p>
          <a:p>
            <a:pPr lvl="1"/>
            <a:r>
              <a:rPr lang="fr-FR" sz="3200"/>
              <a:t>Objectif : définir les périodes de chargement et les niveaux de charge</a:t>
            </a:r>
          </a:p>
          <a:p>
            <a:pPr lvl="1"/>
            <a:endParaRPr lang="fr-FR" sz="3200"/>
          </a:p>
          <a:p>
            <a:r>
              <a:rPr lang="fr-FR"/>
              <a:t>Trajets non pré-affectés</a:t>
            </a:r>
          </a:p>
          <a:p>
            <a:pPr lvl="1"/>
            <a:r>
              <a:rPr lang="fr-FR" sz="3200"/>
              <a:t>Objectif : affecter les trajets au bus et définir les périodes de chargement et les niveaux de charge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6284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endParaRPr lang="en-US" sz="5145" dirty="0">
              <a:solidFill>
                <a:srgbClr val="2A2E4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A731FC1-0261-479A-B586-043A400F5EC8}"/>
              </a:ext>
            </a:extLst>
          </p:cNvPr>
          <p:cNvSpPr txBox="1">
            <a:spLocks/>
          </p:cNvSpPr>
          <p:nvPr/>
        </p:nvSpPr>
        <p:spPr bwMode="auto">
          <a:xfrm>
            <a:off x="3901396" y="2589926"/>
            <a:ext cx="11369641" cy="496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Etudier l’impact de différentes stratégies de chargement sur le vieillissement des batteries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D0A8A8-EA23-4736-9970-7D01C2384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741" y="4562050"/>
            <a:ext cx="4642255" cy="341895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A610A33-3DA8-4EAB-8E66-FA860F02AF10}"/>
              </a:ext>
            </a:extLst>
          </p:cNvPr>
          <p:cNvSpPr txBox="1"/>
          <p:nvPr/>
        </p:nvSpPr>
        <p:spPr>
          <a:xfrm>
            <a:off x="9372601" y="4024716"/>
            <a:ext cx="7274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+mn-lt"/>
              </a:rPr>
              <a:t>3 stratégies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Chargement à 100% à l’arrivée au dépôt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Chargement avant le départ pour garantir un </a:t>
            </a:r>
            <a:r>
              <a:rPr lang="fr-FR" sz="3200" dirty="0" err="1">
                <a:solidFill>
                  <a:srgbClr val="000000"/>
                </a:solidFill>
                <a:latin typeface="+mn-lt"/>
              </a:rPr>
              <a:t>SoC</a:t>
            </a:r>
            <a:r>
              <a:rPr lang="fr-FR" sz="3200" dirty="0">
                <a:solidFill>
                  <a:srgbClr val="000000"/>
                </a:solidFill>
                <a:latin typeface="+mn-lt"/>
              </a:rPr>
              <a:t> à 20% en fin de tournée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Chargement hybride pour garantir un </a:t>
            </a:r>
            <a:r>
              <a:rPr lang="fr-FR" sz="3200" dirty="0" err="1">
                <a:solidFill>
                  <a:srgbClr val="000000"/>
                </a:solidFill>
                <a:latin typeface="+mn-lt"/>
              </a:rPr>
              <a:t>SoC</a:t>
            </a:r>
            <a:r>
              <a:rPr lang="fr-FR" sz="3200" dirty="0">
                <a:solidFill>
                  <a:srgbClr val="000000"/>
                </a:solidFill>
                <a:latin typeface="+mn-lt"/>
              </a:rPr>
              <a:t> à 50%</a:t>
            </a:r>
          </a:p>
          <a:p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4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170759" y="0"/>
            <a:ext cx="31017" cy="10287000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endParaRPr lang="en-US" sz="5145" dirty="0">
              <a:solidFill>
                <a:srgbClr val="2A2E4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F738B67-50D3-4F9C-A8A8-423AB9BEF99B}"/>
              </a:ext>
            </a:extLst>
          </p:cNvPr>
          <p:cNvSpPr txBox="1">
            <a:spLocks/>
          </p:cNvSpPr>
          <p:nvPr/>
        </p:nvSpPr>
        <p:spPr>
          <a:xfrm>
            <a:off x="3901396" y="1628276"/>
            <a:ext cx="11369641" cy="4966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Stratégies appliquées sur données générées à partir de données d’un opérateur de transport urbain Français</a:t>
            </a:r>
          </a:p>
          <a:p>
            <a:endParaRPr lang="fr-FR" dirty="0"/>
          </a:p>
        </p:txBody>
      </p:sp>
      <p:graphicFrame>
        <p:nvGraphicFramePr>
          <p:cNvPr id="13" name="Tableau 5">
            <a:extLst>
              <a:ext uri="{FF2B5EF4-FFF2-40B4-BE49-F238E27FC236}">
                <a16:creationId xmlns:a16="http://schemas.microsoft.com/office/drawing/2014/main" id="{E6074039-9F04-4A3C-B07D-CE2D421F5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73636"/>
              </p:ext>
            </p:extLst>
          </p:nvPr>
        </p:nvGraphicFramePr>
        <p:xfrm>
          <a:off x="1775716" y="3036295"/>
          <a:ext cx="15621000" cy="590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7000">
                  <a:extLst>
                    <a:ext uri="{9D8B030D-6E8A-4147-A177-3AD203B41FA5}">
                      <a16:colId xmlns:a16="http://schemas.microsoft.com/office/drawing/2014/main" val="95838482"/>
                    </a:ext>
                  </a:extLst>
                </a:gridCol>
                <a:gridCol w="5207000">
                  <a:extLst>
                    <a:ext uri="{9D8B030D-6E8A-4147-A177-3AD203B41FA5}">
                      <a16:colId xmlns:a16="http://schemas.microsoft.com/office/drawing/2014/main" val="3102825848"/>
                    </a:ext>
                  </a:extLst>
                </a:gridCol>
                <a:gridCol w="5207000">
                  <a:extLst>
                    <a:ext uri="{9D8B030D-6E8A-4147-A177-3AD203B41FA5}">
                      <a16:colId xmlns:a16="http://schemas.microsoft.com/office/drawing/2014/main" val="2915118092"/>
                    </a:ext>
                  </a:extLst>
                </a:gridCol>
              </a:tblGrid>
              <a:tr h="929523">
                <a:tc>
                  <a:txBody>
                    <a:bodyPr/>
                    <a:lstStyle/>
                    <a:p>
                      <a:r>
                        <a:rPr lang="fr-FR" sz="3200" dirty="0"/>
                        <a:t>Stratégies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SOH moyen à partir de 10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Ecart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963745"/>
                  </a:ext>
                </a:extLst>
              </a:tr>
              <a:tr h="512148">
                <a:tc>
                  <a:txBody>
                    <a:bodyPr/>
                    <a:lstStyle/>
                    <a:p>
                      <a:r>
                        <a:rPr lang="fr-FR" sz="3200" dirty="0"/>
                        <a:t>Réel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89,6%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0,75%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66842"/>
                  </a:ext>
                </a:extLst>
              </a:tr>
              <a:tr h="943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Chargement à 100% à l’arrivée au dépôt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87,4%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1,08%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484067"/>
                  </a:ext>
                </a:extLst>
              </a:tr>
              <a:tr h="1457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Chargement avant le départ pour garantir un SOC à 20% en fin de tournée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93,2%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1,52%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468596"/>
                  </a:ext>
                </a:extLst>
              </a:tr>
              <a:tr h="1779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Chargement hybride pour garantir un SOC à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94,3%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1,58%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96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4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non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endParaRPr lang="en-US" sz="5145" dirty="0">
              <a:solidFill>
                <a:srgbClr val="2A2E4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96D4617-7F02-409C-8740-7F96F16BF620}"/>
              </a:ext>
            </a:extLst>
          </p:cNvPr>
          <p:cNvSpPr txBox="1">
            <a:spLocks/>
          </p:cNvSpPr>
          <p:nvPr/>
        </p:nvSpPr>
        <p:spPr>
          <a:xfrm>
            <a:off x="2209800" y="1970889"/>
            <a:ext cx="11369641" cy="4966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Objectif : affecter les trajets au bus et définir les périodes de chargement et les niveaux de charge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56837B0-B1A0-4A44-9B4D-666FE683E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43" y="3585004"/>
            <a:ext cx="5297858" cy="37828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60F3E8D-A69B-40BE-B495-608AE90F5F2F}"/>
              </a:ext>
            </a:extLst>
          </p:cNvPr>
          <p:cNvSpPr txBox="1"/>
          <p:nvPr/>
        </p:nvSpPr>
        <p:spPr>
          <a:xfrm>
            <a:off x="10396596" y="3653045"/>
            <a:ext cx="5297861" cy="1376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26000"/>
              </a:lnSpc>
              <a:spcBef>
                <a:spcPts val="700"/>
              </a:spcBef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Objectif d’optimisation : </a:t>
            </a:r>
          </a:p>
          <a:p>
            <a:pPr eaLnBrk="1" hangingPunct="1">
              <a:lnSpc>
                <a:spcPct val="126000"/>
              </a:lnSpc>
              <a:spcBef>
                <a:spcPts val="700"/>
              </a:spcBef>
            </a:pPr>
            <a:r>
              <a:rPr lang="fr-FR" sz="3200" dirty="0">
                <a:solidFill>
                  <a:srgbClr val="000000"/>
                </a:solidFill>
                <a:latin typeface="+mn-lt"/>
              </a:rPr>
              <a:t>minimiser l’écart à 50% du </a:t>
            </a:r>
            <a:r>
              <a:rPr lang="fr-FR" sz="3200" dirty="0" err="1">
                <a:solidFill>
                  <a:srgbClr val="000000"/>
                </a:solidFill>
                <a:latin typeface="+mn-lt"/>
              </a:rPr>
              <a:t>SoC</a:t>
            </a:r>
            <a:endParaRPr lang="fr-FR" sz="3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80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non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endParaRPr lang="en-US" sz="5145" dirty="0">
              <a:solidFill>
                <a:srgbClr val="2A2E4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1AD936E-7CFA-41E4-9CCC-E926B270DB21}"/>
              </a:ext>
            </a:extLst>
          </p:cNvPr>
          <p:cNvSpPr txBox="1">
            <a:spLocks/>
          </p:cNvSpPr>
          <p:nvPr/>
        </p:nvSpPr>
        <p:spPr bwMode="auto">
          <a:xfrm>
            <a:off x="3459179" y="2857500"/>
            <a:ext cx="11369641" cy="496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MILP</a:t>
            </a: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Modèle indexé par le temps avec des périodes de longueurs différentes couplées à un modèle d’affectation</a:t>
            </a: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Evènements considérés pour la définition des périodes :</a:t>
            </a:r>
          </a:p>
          <a:p>
            <a:pPr marL="741363" marR="0" lvl="1" indent="-284163" algn="l" defTabSz="449263" rtl="0" eaLnBrk="1" fontAlgn="base" latinLnBrk="0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fr-F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Dates de début des trajets</a:t>
            </a:r>
          </a:p>
          <a:p>
            <a:pPr marL="741363" marR="0" lvl="1" indent="-284163" algn="l" defTabSz="449263" rtl="0" eaLnBrk="1" fontAlgn="base" latinLnBrk="0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fr-F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Dates de fin des trajets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5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non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-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19C131DB-11BA-40EC-9308-34BD107DF1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01396" y="2857500"/>
                <a:ext cx="12786401" cy="5334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Variables de décision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320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sub>
                    </m:sSub>
                    <m:r>
                      <a:rPr lang="fr-FR" sz="320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si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le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bus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est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affect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au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trajet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et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0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sinon</m:t>
                    </m:r>
                  </m:oMath>
                </a14:m>
                <a:endParaRPr lang="fr-FR" sz="3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3200" i="1" smtClean="0">
                            <a:latin typeface="Cambria Math" panose="02040503050406030204" pitchFamily="18" charset="0"/>
                          </a:rPr>
                          <m:t>𝑏𝑝</m:t>
                        </m:r>
                      </m:sub>
                    </m:sSub>
                    <m:r>
                      <a:rPr lang="fr-FR" sz="320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si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le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bus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est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au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durant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la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riode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et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0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sinon</m:t>
                    </m:r>
                  </m:oMath>
                </a14:m>
                <a:endParaRPr lang="fr-FR" sz="3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3200" i="1" smtClean="0">
                            <a:latin typeface="Cambria Math" panose="02040503050406030204" pitchFamily="18" charset="0"/>
                          </a:rPr>
                          <m:t>𝑏𝑝</m:t>
                        </m:r>
                      </m:sub>
                    </m:sSub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niveau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320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320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nergie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du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bus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en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but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riode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fr-FR" sz="3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i="1" smtClean="0">
                              <a:latin typeface="Cambria Math" panose="02040503050406030204" pitchFamily="18" charset="0"/>
                            </a:rPr>
                            <m:t>𝑏𝑝</m:t>
                          </m:r>
                        </m:sub>
                      </m:sSub>
                      <m:r>
                        <a:rPr lang="fr-F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𝑆𝑜𝐶</m:t>
                              </m:r>
                            </m:e>
                            <m:sub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fr-F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𝑁𝑜𝑚𝑖𝑛𝑎𝑙</m:t>
                              </m:r>
                            </m:sub>
                          </m:sSub>
                          <m:r>
                            <a:rPr lang="fr-F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𝑁𝑜𝑚𝑖𝑛𝑎𝑙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3200" i="1" smtClean="0">
                            <a:latin typeface="Cambria Math" panose="02040503050406030204" pitchFamily="18" charset="0"/>
                          </a:rPr>
                          <m:t>𝑏𝑝</m:t>
                        </m:r>
                      </m:sub>
                    </m:sSub>
                    <m:r>
                      <a:rPr lang="fr-FR" sz="320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puissance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chargement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utilis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pour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le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bus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la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fr-FR" sz="3200" smtClean="0">
                        <a:latin typeface="Cambria Math" panose="02040503050406030204" pitchFamily="18" charset="0"/>
                      </a:rPr>
                      <m:t>riode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fr-FR" sz="3200" dirty="0"/>
              </a:p>
              <a:p>
                <a:pPr marL="457200" lvl="1" indent="0">
                  <a:buFont typeface="Arial" pitchFamily="34" charset="0"/>
                  <a:buNone/>
                </a:pPr>
                <a:endParaRPr lang="fr-FR" sz="3200" dirty="0"/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19C131DB-11BA-40EC-9308-34BD107DF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396" y="2857500"/>
                <a:ext cx="12786401" cy="5334000"/>
              </a:xfrm>
              <a:prstGeom prst="rect">
                <a:avLst/>
              </a:prstGeom>
              <a:blipFill>
                <a:blip r:embed="rId3"/>
                <a:stretch>
                  <a:fillRect l="-1097" t="-14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65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non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-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4D24973A-EB38-4EF3-9FA6-E36F5764F8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3800" y="2626996"/>
                <a:ext cx="11369641" cy="496644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Fonction objectif : Garder le </a:t>
                </a:r>
                <a:r>
                  <a:rPr lang="fr-FR" dirty="0" err="1"/>
                  <a:t>SoC</a:t>
                </a:r>
                <a:r>
                  <a:rPr lang="fr-FR" dirty="0"/>
                  <a:t> aussi près de 50% que possible</a:t>
                </a:r>
              </a:p>
              <a:p>
                <a:endParaRPr lang="fr-FR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𝑑𝑢𝑟</m:t>
                            </m:r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  <m:t>𝑆𝑜𝐶</m:t>
                                </m:r>
                              </m:e>
                              <m:sub>
                                <m: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  <m:t>𝑏𝑝</m:t>
                                </m:r>
                              </m:sub>
                            </m:s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−50</m:t>
                            </m:r>
                          </m:e>
                        </m:d>
                      </m:e>
                    </m:nary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4D24973A-EB38-4EF3-9FA6-E36F5764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626996"/>
                <a:ext cx="11369641" cy="4966447"/>
              </a:xfrm>
              <a:prstGeom prst="rect">
                <a:avLst/>
              </a:prstGeom>
              <a:blipFill>
                <a:blip r:embed="rId3"/>
                <a:stretch>
                  <a:fillRect l="-1233" t="-15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7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73898" y="3340610"/>
            <a:ext cx="15525298" cy="453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fr-FR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Vers une optimisation de la durée de vie des batteries des bus et véhicules électriques par l’usage : Modèles de planification et d’ordonnancement des trajets</a:t>
            </a:r>
          </a:p>
          <a:p>
            <a:pPr algn="r">
              <a:lnSpc>
                <a:spcPts val="7203"/>
              </a:lnSpc>
            </a:pPr>
            <a:r>
              <a:rPr lang="en-US" sz="4800" i="1" dirty="0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Marie-Laure </a:t>
            </a:r>
            <a:r>
              <a:rPr lang="en-US" sz="4800" i="1" dirty="0" err="1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Espinouse</a:t>
            </a:r>
            <a:r>
              <a:rPr lang="en-US" sz="4800" i="1" dirty="0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(G-SCOP), Margaux </a:t>
            </a:r>
            <a:r>
              <a:rPr lang="en-US" sz="4800" i="1" dirty="0" err="1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Nattaf</a:t>
            </a:r>
            <a:r>
              <a:rPr lang="en-US" sz="4800" i="1" dirty="0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(G-SCOP), Pierre-Xavier </a:t>
            </a:r>
            <a:r>
              <a:rPr lang="en-US" sz="4800" i="1" dirty="0" err="1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Thivel</a:t>
            </a:r>
            <a:r>
              <a:rPr lang="en-US" sz="4800" i="1" dirty="0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(LRP)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73898" y="508810"/>
            <a:ext cx="15525298" cy="1665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19"/>
              </a:lnSpc>
            </a:pPr>
            <a:r>
              <a:rPr lang="en-US" sz="4800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Session 3 : </a:t>
            </a:r>
            <a:r>
              <a:rPr lang="en-US" sz="4800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Modélisation</a:t>
            </a:r>
            <a:r>
              <a:rPr lang="en-US" sz="4800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et</a:t>
            </a:r>
          </a:p>
          <a:p>
            <a:pPr algn="r">
              <a:lnSpc>
                <a:spcPts val="6719"/>
              </a:lnSpc>
            </a:pPr>
            <a:r>
              <a:rPr lang="en-US" sz="4800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optimisation</a:t>
            </a:r>
            <a:endParaRPr lang="en-US" sz="4800" dirty="0">
              <a:solidFill>
                <a:srgbClr val="2A2E46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368135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non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- MILP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4B5ADF-17DF-4385-A594-003F86E8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804" y="2095500"/>
            <a:ext cx="13619195" cy="65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non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- MILP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507DEE-6822-4F18-87C4-07261E0F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695700"/>
            <a:ext cx="5546414" cy="39059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AD8703E-984A-433F-A0FF-A6128ABBE61D}"/>
              </a:ext>
            </a:extLst>
          </p:cNvPr>
          <p:cNvSpPr txBox="1"/>
          <p:nvPr/>
        </p:nvSpPr>
        <p:spPr>
          <a:xfrm>
            <a:off x="3394785" y="2024877"/>
            <a:ext cx="110044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+mn-lt"/>
              </a:rPr>
              <a:t>MILP appliqué sur données générées à partir de données d’un opérateur de transport urbain Français</a:t>
            </a:r>
          </a:p>
        </p:txBody>
      </p:sp>
    </p:spTree>
    <p:extLst>
      <p:ext uri="{BB962C8B-B14F-4D97-AF65-F5344CB8AC3E}">
        <p14:creationId xmlns:p14="http://schemas.microsoft.com/office/powerpoint/2010/main" val="161330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Trajets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non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pré-affectés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- MILP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EAEEB9-30C4-4D27-9CCA-5390DE7D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281" y="2676606"/>
            <a:ext cx="4873519" cy="3478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50A28F9-2006-4BEA-A9C3-F81476F9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25" y="2676607"/>
            <a:ext cx="4873517" cy="34781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FCD735D-70B4-4D9D-ADD8-2896DC9DCACE}"/>
              </a:ext>
            </a:extLst>
          </p:cNvPr>
          <p:cNvSpPr txBox="1"/>
          <p:nvPr/>
        </p:nvSpPr>
        <p:spPr>
          <a:xfrm>
            <a:off x="3937025" y="6146195"/>
            <a:ext cx="4215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Issu des données réelles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E048C3-9DFE-43B2-9CCE-1641EFFEDD9F}"/>
              </a:ext>
            </a:extLst>
          </p:cNvPr>
          <p:cNvSpPr txBox="1"/>
          <p:nvPr/>
        </p:nvSpPr>
        <p:spPr>
          <a:xfrm>
            <a:off x="10979956" y="6180348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MILP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F9321C-8396-4200-8664-5D54206C5533}"/>
              </a:ext>
            </a:extLst>
          </p:cNvPr>
          <p:cNvSpPr txBox="1"/>
          <p:nvPr/>
        </p:nvSpPr>
        <p:spPr>
          <a:xfrm>
            <a:off x="4114800" y="7561078"/>
            <a:ext cx="12456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3200" dirty="0">
                <a:solidFill>
                  <a:srgbClr val="157CA1"/>
                </a:solidFill>
              </a:rPr>
              <a:t>Impacts sur le vieillissement des batteries et sur l’affectation des trajets</a:t>
            </a:r>
          </a:p>
          <a:p>
            <a:endParaRPr lang="fr-FR" sz="3200" dirty="0">
              <a:solidFill>
                <a:srgbClr val="157C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Perspectives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ABCBB47-F1BD-4D07-8592-2E782626C5DD}"/>
              </a:ext>
            </a:extLst>
          </p:cNvPr>
          <p:cNvSpPr txBox="1">
            <a:spLocks/>
          </p:cNvSpPr>
          <p:nvPr/>
        </p:nvSpPr>
        <p:spPr>
          <a:xfrm>
            <a:off x="2717247" y="2400300"/>
            <a:ext cx="11369641" cy="4966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Fonction objectif incluant le vieillissement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Différents modèles de dégradation des batteries</a:t>
            </a:r>
          </a:p>
          <a:p>
            <a:endParaRPr lang="fr-FR" dirty="0"/>
          </a:p>
          <a:p>
            <a:r>
              <a:rPr lang="fr-FR" dirty="0"/>
              <a:t>Différents modes de charge</a:t>
            </a:r>
          </a:p>
          <a:p>
            <a:endParaRPr lang="fr-FR" dirty="0"/>
          </a:p>
          <a:p>
            <a:r>
              <a:rPr lang="fr-FR" dirty="0"/>
              <a:t>Prise en compte de l’impact de la profondeur de décharge</a:t>
            </a:r>
          </a:p>
          <a:p>
            <a:endParaRPr lang="fr-FR" dirty="0"/>
          </a:p>
          <a:p>
            <a:r>
              <a:rPr lang="fr-FR" dirty="0"/>
              <a:t>Heuristiques</a:t>
            </a:r>
          </a:p>
          <a:p>
            <a:endParaRPr lang="fr-FR" dirty="0"/>
          </a:p>
          <a:p>
            <a:r>
              <a:rPr lang="fr-FR" dirty="0"/>
              <a:t>Approches </a:t>
            </a:r>
            <a:r>
              <a:rPr lang="fr-FR" dirty="0" err="1"/>
              <a:t>multi-critères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80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2" cy="10287000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G-SCOP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3704F4D0-2A7F-4E85-86A5-791A418F8ABC}"/>
              </a:ext>
            </a:extLst>
          </p:cNvPr>
          <p:cNvSpPr txBox="1">
            <a:spLocks/>
          </p:cNvSpPr>
          <p:nvPr/>
        </p:nvSpPr>
        <p:spPr bwMode="auto">
          <a:xfrm>
            <a:off x="1828804" y="1638300"/>
            <a:ext cx="1525741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Laboratoire pluridisciplinaire</a:t>
            </a: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lang="fr-FR" kern="0" dirty="0">
              <a:latin typeface="Arial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Objet d’étude : Systèmes de production</a:t>
            </a: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lang="fr-FR" kern="0" dirty="0">
              <a:latin typeface="Arial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6 équipes</a:t>
            </a:r>
          </a:p>
          <a:p>
            <a:pPr marL="74295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800" kern="0" dirty="0">
                <a:latin typeface="Arial"/>
              </a:rPr>
              <a:t>Optimisation Combinatoire - OC</a:t>
            </a:r>
          </a:p>
          <a:p>
            <a:pPr marL="74295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800" kern="0" dirty="0">
                <a:solidFill>
                  <a:srgbClr val="0070C0"/>
                </a:solidFill>
                <a:latin typeface="Arial"/>
              </a:rPr>
              <a:t>Groupe Recherche Opérationnelle de Grenoble - GROG</a:t>
            </a:r>
          </a:p>
          <a:p>
            <a:pPr marL="74295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0" dirty="0">
                <a:latin typeface="Arial"/>
              </a:rPr>
              <a:t>Design, Engineering and Operation Management of Systems and Services – DOME2S</a:t>
            </a:r>
            <a:endParaRPr lang="fr-FR" sz="2800" kern="0" dirty="0">
              <a:latin typeface="Arial"/>
            </a:endParaRPr>
          </a:p>
          <a:p>
            <a:pPr marL="74295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800" kern="0" dirty="0" err="1">
                <a:latin typeface="Arial"/>
              </a:rPr>
              <a:t>COnception</a:t>
            </a:r>
            <a:r>
              <a:rPr lang="fr-FR" sz="2800" kern="0" dirty="0">
                <a:latin typeface="Arial"/>
              </a:rPr>
              <a:t> </a:t>
            </a:r>
            <a:r>
              <a:rPr lang="fr-FR" sz="2800" kern="0" dirty="0" err="1">
                <a:latin typeface="Arial"/>
              </a:rPr>
              <a:t>SYStémique</a:t>
            </a:r>
            <a:r>
              <a:rPr lang="fr-FR" sz="2800" kern="0" dirty="0">
                <a:latin typeface="Arial"/>
              </a:rPr>
              <a:t>: Homme, Environnement, Technologie – COSYS</a:t>
            </a:r>
          </a:p>
          <a:p>
            <a:pPr marL="74295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800" kern="0" dirty="0">
                <a:latin typeface="Arial"/>
              </a:rPr>
              <a:t>Conception et Intégration Produit-Process – CIPP</a:t>
            </a:r>
          </a:p>
          <a:p>
            <a:pPr marL="74295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800" kern="0" dirty="0">
                <a:latin typeface="Arial"/>
              </a:rPr>
              <a:t>Conception Collaborative et Intégrée – CCI</a:t>
            </a:r>
          </a:p>
          <a:p>
            <a:pPr lvl="3" indent="-341313">
              <a:spcBef>
                <a:spcPts val="700"/>
              </a:spcBef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59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G-SCOP - GROG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3704F4D0-2A7F-4E85-86A5-791A418F8ABC}"/>
              </a:ext>
            </a:extLst>
          </p:cNvPr>
          <p:cNvSpPr txBox="1">
            <a:spLocks/>
          </p:cNvSpPr>
          <p:nvPr/>
        </p:nvSpPr>
        <p:spPr bwMode="auto">
          <a:xfrm>
            <a:off x="1828806" y="1638300"/>
            <a:ext cx="1525741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00050" lvl="1" indent="0" algn="just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rgbClr val="0070C0"/>
                </a:solidFill>
                <a:latin typeface="Arial"/>
              </a:rPr>
              <a:t>Groupe Recherche Opérationnelle de Grenoble – GROG</a:t>
            </a:r>
          </a:p>
          <a:p>
            <a:pPr marL="400050" lvl="1" indent="0" algn="just">
              <a:spcAft>
                <a:spcPts val="1000"/>
              </a:spcAft>
              <a:buNone/>
              <a:tabLst>
                <a:tab pos="457200" algn="l"/>
              </a:tabLst>
            </a:pPr>
            <a:endParaRPr lang="fr-FR" sz="3200" kern="0" dirty="0">
              <a:solidFill>
                <a:srgbClr val="0070C0"/>
              </a:solidFill>
              <a:latin typeface="Arial"/>
            </a:endParaRPr>
          </a:p>
          <a:p>
            <a:pPr marL="400050" lvl="1" indent="0" algn="just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fr-FR" sz="3200" dirty="0"/>
              <a:t>Conception d’outils d’aide à la décision pour </a:t>
            </a:r>
            <a:r>
              <a:rPr lang="fr-FR" sz="3200" b="1" dirty="0"/>
              <a:t>optimiser les performances des systèmes de production</a:t>
            </a:r>
            <a:r>
              <a:rPr lang="fr-FR" sz="3200" dirty="0"/>
              <a:t> que ce soit en phase de conception ou d'exploitation</a:t>
            </a:r>
          </a:p>
          <a:p>
            <a:pPr marL="400050" lvl="1" indent="0" algn="just">
              <a:spcAft>
                <a:spcPts val="1000"/>
              </a:spcAft>
              <a:buNone/>
              <a:tabLst>
                <a:tab pos="457200" algn="l"/>
              </a:tabLst>
            </a:pPr>
            <a:endParaRPr lang="fr-FR" kern="0" dirty="0">
              <a:solidFill>
                <a:srgbClr val="0070C0"/>
              </a:solidFill>
              <a:latin typeface="Arial"/>
            </a:endParaRPr>
          </a:p>
          <a:p>
            <a:pPr marL="400050" lvl="1" indent="0" algn="just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rgbClr val="0070C0"/>
                </a:solidFill>
                <a:latin typeface="Arial"/>
              </a:rPr>
              <a:t>Applications :</a:t>
            </a:r>
          </a:p>
          <a:p>
            <a:pPr marL="40005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rgbClr val="0070C0"/>
                </a:solidFill>
                <a:latin typeface="Arial"/>
              </a:rPr>
              <a:t>		</a:t>
            </a:r>
            <a:r>
              <a:rPr lang="fr-FR" sz="3200" kern="0" dirty="0">
                <a:solidFill>
                  <a:schemeClr val="tx1"/>
                </a:solidFill>
                <a:latin typeface="Arial"/>
              </a:rPr>
              <a:t>Atelier, ligne de production</a:t>
            </a:r>
          </a:p>
          <a:p>
            <a:pPr marL="40005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chemeClr val="tx1"/>
                </a:solidFill>
                <a:latin typeface="Arial"/>
              </a:rPr>
              <a:t>		Logistique</a:t>
            </a:r>
          </a:p>
          <a:p>
            <a:pPr marL="40005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chemeClr val="tx1"/>
                </a:solidFill>
                <a:latin typeface="Arial"/>
              </a:rPr>
              <a:t>		Chaîne logistique</a:t>
            </a:r>
          </a:p>
          <a:p>
            <a:pPr marL="40005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chemeClr val="tx1"/>
                </a:solidFill>
                <a:latin typeface="Arial"/>
              </a:rPr>
              <a:t>		Santé</a:t>
            </a:r>
          </a:p>
          <a:p>
            <a:pPr marL="40005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chemeClr val="tx1"/>
                </a:solidFill>
                <a:latin typeface="Arial"/>
              </a:rPr>
              <a:t>		Energie</a:t>
            </a:r>
          </a:p>
          <a:p>
            <a:pPr marL="40005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chemeClr val="tx1"/>
                </a:solidFill>
                <a:latin typeface="Arial"/>
              </a:rPr>
              <a:t>		Observation des étoiles</a:t>
            </a:r>
          </a:p>
          <a:p>
            <a:pPr marL="400050" lvl="1" indent="0" algn="just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fr-FR" sz="3200" kern="0" dirty="0">
                <a:solidFill>
                  <a:srgbClr val="0070C0"/>
                </a:solidFill>
                <a:latin typeface="Arial"/>
              </a:rPr>
              <a:t>		</a:t>
            </a: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lang="fr-FR" kern="0" dirty="0">
              <a:latin typeface="Arial"/>
            </a:endParaRPr>
          </a:p>
          <a:p>
            <a:pPr marL="1258887" lvl="3" indent="0">
              <a:spcBef>
                <a:spcPts val="700"/>
              </a:spcBef>
              <a:buNone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86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73898" y="3340610"/>
            <a:ext cx="15525298" cy="453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fr-FR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Vers une optimisation de la durée de vie des batteries des bus et véhicules électriques par l’usage : Modèles de planification et d’ordonnancement des trajets</a:t>
            </a:r>
          </a:p>
          <a:p>
            <a:pPr algn="r">
              <a:lnSpc>
                <a:spcPts val="7203"/>
              </a:lnSpc>
            </a:pPr>
            <a:r>
              <a:rPr lang="en-US" sz="4800" i="1" dirty="0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Marie-Laure </a:t>
            </a:r>
            <a:r>
              <a:rPr lang="en-US" sz="4800" i="1" dirty="0" err="1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Espinouse</a:t>
            </a:r>
            <a:r>
              <a:rPr lang="en-US" sz="4800" i="1" dirty="0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(G-SCOP), Margaux </a:t>
            </a:r>
            <a:r>
              <a:rPr lang="en-US" sz="4800" i="1" dirty="0" err="1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Nattaf</a:t>
            </a:r>
            <a:r>
              <a:rPr lang="en-US" sz="4800" i="1" dirty="0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(G-SCOP), Pierre-Xavier </a:t>
            </a:r>
            <a:r>
              <a:rPr lang="en-US" sz="4800" i="1" dirty="0" err="1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Thivel</a:t>
            </a:r>
            <a:r>
              <a:rPr lang="en-US" sz="4800" i="1" dirty="0">
                <a:solidFill>
                  <a:srgbClr val="E74E0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(LRP)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73898" y="508810"/>
            <a:ext cx="15525298" cy="1665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19"/>
              </a:lnSpc>
            </a:pPr>
            <a:r>
              <a:rPr lang="en-US" sz="4800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Session 3 : </a:t>
            </a:r>
            <a:r>
              <a:rPr lang="en-US" sz="4800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Modélisation</a:t>
            </a:r>
            <a:r>
              <a:rPr lang="en-US" sz="4800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et</a:t>
            </a:r>
          </a:p>
          <a:p>
            <a:pPr algn="r">
              <a:lnSpc>
                <a:spcPts val="6719"/>
              </a:lnSpc>
            </a:pPr>
            <a:r>
              <a:rPr lang="en-US" sz="4800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optimisation</a:t>
            </a:r>
            <a:endParaRPr lang="en-US" sz="4800" dirty="0">
              <a:solidFill>
                <a:srgbClr val="2A2E46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Planification de </a:t>
            </a: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tournées</a:t>
            </a:r>
            <a:endParaRPr lang="en-US" sz="5145" dirty="0">
              <a:solidFill>
                <a:srgbClr val="2A2E4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8CFF74C7-BAE5-4353-A311-6AC024F766AF}"/>
              </a:ext>
            </a:extLst>
          </p:cNvPr>
          <p:cNvSpPr txBox="1">
            <a:spLocks/>
          </p:cNvSpPr>
          <p:nvPr/>
        </p:nvSpPr>
        <p:spPr>
          <a:xfrm>
            <a:off x="9276576" y="2434993"/>
            <a:ext cx="8620625" cy="56582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Planification de tournées : problème classique de la littérature avec comme objectif de minimiser les coûts, les distances</a:t>
            </a:r>
          </a:p>
          <a:p>
            <a:endParaRPr lang="fr-FR" dirty="0"/>
          </a:p>
          <a:p>
            <a:r>
              <a:rPr lang="fr-FR" dirty="0"/>
              <a:t>Plusieurs types de problèmes</a:t>
            </a:r>
          </a:p>
          <a:p>
            <a:pPr lvl="1"/>
            <a:r>
              <a:rPr lang="fr-FR" sz="3200" dirty="0"/>
              <a:t>Détermination des horaires de début et de fin des trajets</a:t>
            </a:r>
          </a:p>
          <a:p>
            <a:pPr lvl="1"/>
            <a:r>
              <a:rPr lang="fr-FR" sz="3200" dirty="0"/>
              <a:t>Affectation des trajets aux bus</a:t>
            </a:r>
          </a:p>
          <a:p>
            <a:pPr marL="457200" lvl="1" indent="0">
              <a:buFont typeface="Arial" pitchFamily="34" charset="0"/>
              <a:buNone/>
            </a:pPr>
            <a:r>
              <a:rPr lang="fr-FR" sz="3200" dirty="0"/>
              <a:t> </a:t>
            </a:r>
          </a:p>
        </p:txBody>
      </p:sp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30924DA3-8BAD-4AA2-9330-1728861E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4599" y="1831094"/>
            <a:ext cx="4571987" cy="25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43A2EB-7BA0-4704-8820-B28533CA6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405" y="5264096"/>
            <a:ext cx="6400798" cy="38507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Décarbonation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des transports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3704F4D0-2A7F-4E85-86A5-791A418F8ABC}"/>
              </a:ext>
            </a:extLst>
          </p:cNvPr>
          <p:cNvSpPr txBox="1">
            <a:spLocks/>
          </p:cNvSpPr>
          <p:nvPr/>
        </p:nvSpPr>
        <p:spPr bwMode="auto">
          <a:xfrm>
            <a:off x="3124200" y="1638300"/>
            <a:ext cx="124205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2024 : Elargissement des normes Européenne en matière d’émission aux transports urbains 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 nouveaux bus devront être des véhicules à émission nulle d'ici 2035</a:t>
            </a:r>
          </a:p>
          <a:p>
            <a:pPr marL="0" marR="0" lvl="0" indent="0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Gérer une flotte de véhicules électriques ≠ Gérer une flotte de véhicules électriques</a:t>
            </a:r>
          </a:p>
          <a:p>
            <a:pPr marL="801687" marR="0" lvl="2" indent="0" algn="l" defTabSz="449263" rtl="0" eaLnBrk="1" fontAlgn="base" latinLnBrk="0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 Nouvelles contraintes (autonomie, durée de chargement…)</a:t>
            </a:r>
          </a:p>
          <a:p>
            <a:pPr marL="801687" marR="0" lvl="2" indent="0" algn="l" defTabSz="449263" rtl="0" eaLnBrk="1" fontAlgn="base" latinLnBrk="0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 Nouveaux objectifs (coût de l’énergie, vieillissement des batteries…)</a:t>
            </a:r>
          </a:p>
          <a:p>
            <a:pPr marL="801687" marR="0" lvl="2" indent="0" algn="l" defTabSz="449263" rtl="0" eaLnBrk="1" fontAlgn="base" latinLnBrk="0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 Nouveaux problèmes (quand charger ?, quelle puissance de chargement ?...)</a:t>
            </a: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32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Vieillissement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des Batteries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DDCBF1C5-E4F9-40F4-9A9A-6DE49F59F7BD}"/>
              </a:ext>
            </a:extLst>
          </p:cNvPr>
          <p:cNvSpPr txBox="1">
            <a:spLocks/>
          </p:cNvSpPr>
          <p:nvPr/>
        </p:nvSpPr>
        <p:spPr bwMode="auto">
          <a:xfrm>
            <a:off x="3847361" y="2642745"/>
            <a:ext cx="11369641" cy="496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Batterie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équipement permettant de stocker de l'énergie électrique caractérisée en outre par sa capacité de stockage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449263" rtl="0" eaLnBrk="1" fontAlgn="base" latinLnBrk="0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Vieillissement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perte irréversible de capacité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A108738-310E-4CD0-BC5D-DCA33A810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086" y="4850317"/>
            <a:ext cx="764211" cy="14571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D602BB3-E00A-4D90-8E08-6DD65373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342" y="4831411"/>
            <a:ext cx="819952" cy="157517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6017967-6009-435A-AD71-438E726D7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349" y="4846580"/>
            <a:ext cx="819952" cy="15811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3C8E0CF-EE81-401C-B194-C4D894F74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5886" y="4709361"/>
            <a:ext cx="829233" cy="158111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098779A-ADAE-43EB-A176-66C3F8C12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9055" y="4789392"/>
            <a:ext cx="859228" cy="1638303"/>
          </a:xfrm>
          <a:prstGeom prst="rect">
            <a:avLst/>
          </a:prstGeom>
        </p:spPr>
      </p:pic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66CF3D99-D991-47F9-BC55-EF769F03A1D9}"/>
              </a:ext>
            </a:extLst>
          </p:cNvPr>
          <p:cNvSpPr/>
          <p:nvPr/>
        </p:nvSpPr>
        <p:spPr bwMode="auto">
          <a:xfrm>
            <a:off x="3970031" y="4975806"/>
            <a:ext cx="414507" cy="1314669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F15BC80-4212-4B27-8604-B49B977C55A3}"/>
              </a:ext>
            </a:extLst>
          </p:cNvPr>
          <p:cNvSpPr txBox="1"/>
          <p:nvPr/>
        </p:nvSpPr>
        <p:spPr>
          <a:xfrm>
            <a:off x="2071751" y="4824393"/>
            <a:ext cx="1918944" cy="125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dirty="0">
                <a:solidFill>
                  <a:srgbClr val="000000"/>
                </a:solidFill>
                <a:latin typeface="Times New Roman" pitchFamily="16" charset="0"/>
              </a:rPr>
              <a:t>Capacité nominale</a:t>
            </a:r>
          </a:p>
        </p:txBody>
      </p:sp>
      <p:sp>
        <p:nvSpPr>
          <p:cNvPr id="33" name="Accolade ouvrante 32">
            <a:extLst>
              <a:ext uri="{FF2B5EF4-FFF2-40B4-BE49-F238E27FC236}">
                <a16:creationId xmlns:a16="http://schemas.microsoft.com/office/drawing/2014/main" id="{1D2F6A2E-26F9-4BB9-B368-7424BB4A5461}"/>
              </a:ext>
            </a:extLst>
          </p:cNvPr>
          <p:cNvSpPr/>
          <p:nvPr/>
        </p:nvSpPr>
        <p:spPr bwMode="auto">
          <a:xfrm>
            <a:off x="7794752" y="5163609"/>
            <a:ext cx="555494" cy="1136281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F5A7D42-FBD0-4268-8AC5-C8C3AE06A511}"/>
              </a:ext>
            </a:extLst>
          </p:cNvPr>
          <p:cNvSpPr txBox="1"/>
          <p:nvPr/>
        </p:nvSpPr>
        <p:spPr>
          <a:xfrm>
            <a:off x="5904800" y="5125969"/>
            <a:ext cx="1918944" cy="125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dirty="0">
                <a:solidFill>
                  <a:srgbClr val="000000"/>
                </a:solidFill>
                <a:latin typeface="Times New Roman" pitchFamily="16" charset="0"/>
              </a:rPr>
              <a:t>Capacité disponible</a:t>
            </a:r>
          </a:p>
        </p:txBody>
      </p:sp>
      <p:sp>
        <p:nvSpPr>
          <p:cNvPr id="36" name="Accolade ouvrante 35">
            <a:extLst>
              <a:ext uri="{FF2B5EF4-FFF2-40B4-BE49-F238E27FC236}">
                <a16:creationId xmlns:a16="http://schemas.microsoft.com/office/drawing/2014/main" id="{1C9A2ECA-F78F-4989-9B62-493DEE122428}"/>
              </a:ext>
            </a:extLst>
          </p:cNvPr>
          <p:cNvSpPr/>
          <p:nvPr/>
        </p:nvSpPr>
        <p:spPr bwMode="auto">
          <a:xfrm>
            <a:off x="13071641" y="5125969"/>
            <a:ext cx="427615" cy="766191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ABD3021-8AA5-47B8-B2A6-6E8F98F47F5F}"/>
              </a:ext>
            </a:extLst>
          </p:cNvPr>
          <p:cNvSpPr txBox="1"/>
          <p:nvPr/>
        </p:nvSpPr>
        <p:spPr>
          <a:xfrm>
            <a:off x="11161656" y="4979830"/>
            <a:ext cx="2499661" cy="125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dirty="0">
                <a:solidFill>
                  <a:srgbClr val="000000"/>
                </a:solidFill>
                <a:latin typeface="Times New Roman" pitchFamily="16" charset="0"/>
              </a:rPr>
              <a:t>Capacité de stockage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A3B787C-45B7-4710-A52B-1D2197440521}"/>
                  </a:ext>
                </a:extLst>
              </p:cNvPr>
              <p:cNvSpPr txBox="1"/>
              <p:nvPr/>
            </p:nvSpPr>
            <p:spPr>
              <a:xfrm>
                <a:off x="1303122" y="7064986"/>
                <a:ext cx="8477033" cy="136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𝐸𝑡𝑎𝑡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𝑐h𝑎𝑟𝑔𝑒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𝐶𝑎𝑝𝑎𝑐𝑖𝑡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𝑑𝑖𝑠𝑝𝑜𝑛𝑖𝑏𝑙𝑒</m:t>
                          </m:r>
                        </m:num>
                        <m:den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𝐶𝑎𝑝𝑎𝑐𝑖𝑡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𝑠𝑡𝑜𝑐𝑘𝑎𝑔𝑒</m:t>
                          </m:r>
                        </m:den>
                      </m:f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latin typeface="Times New Roman" pitchFamily="16" charset="0"/>
                </a:endParaRP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A3B787C-45B7-4710-A52B-1D219744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22" y="7064986"/>
                <a:ext cx="8477033" cy="1361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72A43D0-1857-4CB2-9599-5E3F1C073D38}"/>
                  </a:ext>
                </a:extLst>
              </p:cNvPr>
              <p:cNvSpPr txBox="1"/>
              <p:nvPr/>
            </p:nvSpPr>
            <p:spPr>
              <a:xfrm>
                <a:off x="9296399" y="6299891"/>
                <a:ext cx="8477033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𝐸𝑡𝑎𝑡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𝑠𝑎𝑛𝑡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é = </m:t>
                      </m:r>
                      <m:f>
                        <m:f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𝐶𝑎𝑝𝑎𝑐𝑖𝑡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𝑠𝑡𝑜𝑐𝑘𝑎𝑔𝑒</m:t>
                          </m:r>
                        </m:num>
                        <m:den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𝐶𝑎𝑝𝑎𝑐𝑖𝑡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𝑖𝑛𝑖𝑡𝑖𝑎𝑙𝑒</m:t>
                          </m:r>
                        </m:den>
                      </m:f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latin typeface="Times New Roman" pitchFamily="16" charset="0"/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72A43D0-1857-4CB2-9599-5E3F1C073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399" y="6299891"/>
                <a:ext cx="8477033" cy="13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1517F790-DED0-4B9E-9F0A-642E3542B6AA}"/>
              </a:ext>
            </a:extLst>
          </p:cNvPr>
          <p:cNvSpPr/>
          <p:nvPr/>
        </p:nvSpPr>
        <p:spPr>
          <a:xfrm>
            <a:off x="10736301" y="4979830"/>
            <a:ext cx="584722" cy="1447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57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01776" y="0"/>
            <a:ext cx="0" cy="11574645"/>
          </a:xfrm>
          <a:prstGeom prst="line">
            <a:avLst/>
          </a:prstGeom>
          <a:ln w="47625" cap="flat">
            <a:solidFill>
              <a:srgbClr val="8861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 rot="-5400000">
            <a:off x="-5199808" y="3771775"/>
            <a:ext cx="115807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E74E0E"/>
                </a:solidFill>
                <a:latin typeface="Roboto Bold"/>
                <a:ea typeface="Roboto Bold"/>
                <a:cs typeface="Roboto Bold"/>
                <a:sym typeface="Roboto Bold"/>
              </a:rPr>
              <a:t>Séminaire scientifique - LabEx EnergyAlps</a:t>
            </a:r>
          </a:p>
        </p:txBody>
      </p:sp>
      <p:sp>
        <p:nvSpPr>
          <p:cNvPr id="4" name="Freeform 4"/>
          <p:cNvSpPr/>
          <p:nvPr/>
        </p:nvSpPr>
        <p:spPr>
          <a:xfrm>
            <a:off x="14086888" y="8906071"/>
            <a:ext cx="3612308" cy="995825"/>
          </a:xfrm>
          <a:custGeom>
            <a:avLst/>
            <a:gdLst/>
            <a:ahLst/>
            <a:cxnLst/>
            <a:rect l="l" t="t" r="r" b="b"/>
            <a:pathLst>
              <a:path w="3612308" h="995825">
                <a:moveTo>
                  <a:pt x="0" y="0"/>
                </a:moveTo>
                <a:lnTo>
                  <a:pt x="3612308" y="0"/>
                </a:lnTo>
                <a:lnTo>
                  <a:pt x="3612308" y="995825"/>
                </a:lnTo>
                <a:lnTo>
                  <a:pt x="0" y="99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3239" y="360635"/>
            <a:ext cx="16225957" cy="8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3"/>
              </a:lnSpc>
            </a:pPr>
            <a:r>
              <a:rPr lang="en-US" sz="5145" dirty="0" err="1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Vieillissement</a:t>
            </a:r>
            <a:r>
              <a:rPr lang="en-US" sz="5145" dirty="0">
                <a:solidFill>
                  <a:srgbClr val="2A2E46"/>
                </a:solidFill>
                <a:latin typeface="Anton"/>
                <a:ea typeface="Anton"/>
                <a:cs typeface="Anton"/>
                <a:sym typeface="Anton"/>
              </a:rPr>
              <a:t> des batteries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C41B460-5342-479C-945A-19F65E43B267}"/>
                  </a:ext>
                </a:extLst>
              </p:cNvPr>
              <p:cNvSpPr txBox="1"/>
              <p:nvPr/>
            </p:nvSpPr>
            <p:spPr>
              <a:xfrm>
                <a:off x="1371601" y="3616878"/>
                <a:ext cx="13258797" cy="1112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𝐸𝑡𝑎𝑡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𝑠𝑎𝑛𝑡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 (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𝑆𝑜𝐻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𝑆𝑡𝑎𝑡𝑒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𝐻𝑒𝑎𝑙𝑡h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𝐶𝑎𝑝𝑎𝑐𝑖𝑡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𝑠𝑡𝑜𝑐𝑘𝑎𝑔𝑒</m:t>
                          </m:r>
                        </m:num>
                        <m:den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𝐶𝑎𝑝𝑎𝑐𝑖𝑡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𝑖𝑛𝑖𝑡𝑖𝑎𝑙𝑒</m:t>
                          </m:r>
                        </m:den>
                      </m:f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C41B460-5342-479C-945A-19F65E43B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3616878"/>
                <a:ext cx="13258797" cy="1112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979B5D8-7BFB-44E9-922E-8B7FEC4E028B}"/>
                  </a:ext>
                </a:extLst>
              </p:cNvPr>
              <p:cNvSpPr txBox="1"/>
              <p:nvPr/>
            </p:nvSpPr>
            <p:spPr>
              <a:xfrm>
                <a:off x="2232631" y="2156515"/>
                <a:ext cx="12890915" cy="1116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𝐸𝑡𝑎𝑡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𝑐h𝑎𝑟𝑔𝑒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𝑆𝑜𝐶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𝑆𝑡𝑎𝑡𝑒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𝐶h𝑎𝑟𝑔𝑒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𝐶𝑎𝑝𝑎𝑐𝑖𝑡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𝑑𝑖𝑠𝑝𝑜𝑛𝑖𝑏𝑙𝑒</m:t>
                          </m:r>
                        </m:num>
                        <m:den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𝐶𝑎𝑝𝑎𝑐𝑖𝑡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𝑠𝑡𝑜𝑐𝑘𝑎𝑔𝑒</m:t>
                          </m:r>
                        </m:den>
                      </m:f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979B5D8-7BFB-44E9-922E-8B7FEC4E0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31" y="2156515"/>
                <a:ext cx="12890915" cy="1116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A07A35BC-0E46-498F-B1BD-0AD9611FFA39}"/>
              </a:ext>
            </a:extLst>
          </p:cNvPr>
          <p:cNvSpPr txBox="1"/>
          <p:nvPr/>
        </p:nvSpPr>
        <p:spPr>
          <a:xfrm>
            <a:off x="3415880" y="5143424"/>
            <a:ext cx="7273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dirty="0">
                <a:solidFill>
                  <a:srgbClr val="000000"/>
                </a:solidFill>
                <a:latin typeface="+mn-lt"/>
              </a:rPr>
              <a:t>Exemple : Capacité Nominale : 1000 Ah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24B5A0E5-3D21-4FA0-A534-926F2F9A2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93925"/>
              </p:ext>
            </p:extLst>
          </p:nvPr>
        </p:nvGraphicFramePr>
        <p:xfrm>
          <a:off x="6197601" y="5727700"/>
          <a:ext cx="812799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046795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779761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1467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dirty="0"/>
                        <a:t>SOH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Capacité disponible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0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1000 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15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800 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4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500 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919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400 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75318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47B9C393-AF4C-4E2F-BEA4-72118E2D8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5910" y="3684389"/>
            <a:ext cx="715272" cy="13638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AC19C0-FD5F-490D-8C49-47B1A39E5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4400" y="2183064"/>
            <a:ext cx="761999" cy="14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1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1100</Words>
  <Application>Microsoft Office PowerPoint</Application>
  <PresentationFormat>Personnalisé</PresentationFormat>
  <Paragraphs>209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Roboto</vt:lpstr>
      <vt:lpstr>Arial</vt:lpstr>
      <vt:lpstr>Times New Roman</vt:lpstr>
      <vt:lpstr>Symbol</vt:lpstr>
      <vt:lpstr>Calibri</vt:lpstr>
      <vt:lpstr>Roboto Bold</vt:lpstr>
      <vt:lpstr>Anton</vt:lpstr>
      <vt:lpstr>Roboto Italics</vt:lpstr>
      <vt:lpstr>Cambria Math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séminaire 230525</dc:title>
  <dc:creator>ESPINOUSE Marie-Laure (espinoum)</dc:creator>
  <cp:lastModifiedBy>ESPINOUSE Marie-Laure (espinoum)</cp:lastModifiedBy>
  <cp:revision>12</cp:revision>
  <dcterms:created xsi:type="dcterms:W3CDTF">2006-08-16T00:00:00Z</dcterms:created>
  <dcterms:modified xsi:type="dcterms:W3CDTF">2025-05-23T13:09:18Z</dcterms:modified>
  <dc:identifier>DAGnOa7EAWU</dc:identifier>
</cp:coreProperties>
</file>